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41"/>
  </p:notesMasterIdLst>
  <p:sldIdLst>
    <p:sldId id="256" r:id="rId4"/>
    <p:sldId id="257" r:id="rId5"/>
    <p:sldId id="287" r:id="rId6"/>
    <p:sldId id="319" r:id="rId7"/>
    <p:sldId id="280" r:id="rId8"/>
    <p:sldId id="262" r:id="rId9"/>
    <p:sldId id="263" r:id="rId10"/>
    <p:sldId id="265" r:id="rId11"/>
    <p:sldId id="266" r:id="rId12"/>
    <p:sldId id="267" r:id="rId13"/>
    <p:sldId id="264" r:id="rId14"/>
    <p:sldId id="320" r:id="rId15"/>
    <p:sldId id="258" r:id="rId16"/>
    <p:sldId id="259" r:id="rId17"/>
    <p:sldId id="269" r:id="rId18"/>
    <p:sldId id="288" r:id="rId19"/>
    <p:sldId id="315" r:id="rId20"/>
    <p:sldId id="284" r:id="rId21"/>
    <p:sldId id="306" r:id="rId22"/>
    <p:sldId id="308" r:id="rId23"/>
    <p:sldId id="289" r:id="rId24"/>
    <p:sldId id="309" r:id="rId25"/>
    <p:sldId id="310" r:id="rId26"/>
    <p:sldId id="311" r:id="rId27"/>
    <p:sldId id="312" r:id="rId28"/>
    <p:sldId id="317" r:id="rId29"/>
    <p:sldId id="316" r:id="rId30"/>
    <p:sldId id="290" r:id="rId31"/>
    <p:sldId id="314" r:id="rId32"/>
    <p:sldId id="271" r:id="rId33"/>
    <p:sldId id="272" r:id="rId34"/>
    <p:sldId id="273" r:id="rId35"/>
    <p:sldId id="274" r:id="rId36"/>
    <p:sldId id="275" r:id="rId37"/>
    <p:sldId id="305" r:id="rId38"/>
    <p:sldId id="321" r:id="rId39"/>
    <p:sldId id="31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280"/>
            <p14:sldId id="262"/>
            <p14:sldId id="263"/>
            <p14:sldId id="265"/>
            <p14:sldId id="266"/>
            <p14:sldId id="267"/>
            <p14:sldId id="264"/>
            <p14:sldId id="320"/>
            <p14:sldId id="258"/>
            <p14:sldId id="259"/>
            <p14:sldId id="269"/>
            <p14:sldId id="288"/>
            <p14:sldId id="315"/>
            <p14:sldId id="284"/>
            <p14:sldId id="306"/>
            <p14:sldId id="308"/>
            <p14:sldId id="289"/>
            <p14:sldId id="309"/>
            <p14:sldId id="310"/>
            <p14:sldId id="311"/>
            <p14:sldId id="312"/>
            <p14:sldId id="317"/>
            <p14:sldId id="316"/>
            <p14:sldId id="290"/>
            <p14:sldId id="314"/>
            <p14:sldId id="271"/>
            <p14:sldId id="272"/>
            <p14:sldId id="273"/>
            <p14:sldId id="274"/>
            <p14:sldId id="275"/>
            <p14:sldId id="305"/>
            <p14:sldId id="321"/>
            <p14:sldId id="318"/>
          </p14:sldIdLst>
        </p14:section>
        <p14:section name="Extra Slides" id="{9DA68797-2EC0-4E32-B1ED-A8CCA4F905BF}">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85298" autoAdjust="0"/>
  </p:normalViewPr>
  <p:slideViewPr>
    <p:cSldViewPr snapToGrid="0">
      <p:cViewPr varScale="1">
        <p:scale>
          <a:sx n="29" d="100"/>
          <a:sy n="29" d="100"/>
        </p:scale>
        <p:origin x="772" y="60"/>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cannot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200" dirty="0"/>
            <a:t>Look for win-win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2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cannot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422400">
            <a:lnSpc>
              <a:spcPct val="90000"/>
            </a:lnSpc>
            <a:spcBef>
              <a:spcPct val="0"/>
            </a:spcBef>
            <a:spcAft>
              <a:spcPct val="35000"/>
            </a:spcAft>
            <a:buNone/>
          </a:pPr>
          <a:r>
            <a:rPr lang="en-US" sz="3200" kern="1200" dirty="0"/>
            <a:t>Look for win-win scenarios</a:t>
          </a:r>
        </a:p>
        <a:p>
          <a:pPr marL="285750" lvl="1" indent="-285750" algn="l" defTabSz="1422400">
            <a:lnSpc>
              <a:spcPct val="90000"/>
            </a:lnSpc>
            <a:spcBef>
              <a:spcPct val="0"/>
            </a:spcBef>
            <a:spcAft>
              <a:spcPct val="15000"/>
            </a:spcAft>
            <a:buChar char="•"/>
          </a:pPr>
          <a:r>
            <a:rPr lang="en-US" sz="32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16</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22</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25</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some other ideas, from Microsoft.</a:t>
            </a:r>
          </a:p>
        </p:txBody>
      </p:sp>
    </p:spTree>
    <p:extLst>
      <p:ext uri="{BB962C8B-B14F-4D97-AF65-F5344CB8AC3E}">
        <p14:creationId xmlns:p14="http://schemas.microsoft.com/office/powerpoint/2010/main" val="342854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 and cooling.</a:t>
            </a:r>
          </a:p>
        </p:txBody>
      </p:sp>
    </p:spTree>
    <p:extLst>
      <p:ext uri="{BB962C8B-B14F-4D97-AF65-F5344CB8AC3E}">
        <p14:creationId xmlns:p14="http://schemas.microsoft.com/office/powerpoint/2010/main" val="3288489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3/12/2024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3/12/2024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3/12/2024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3/12/2024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3/12/2024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3/12/2024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3/12/2024</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3/12/2024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3/12/2024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3/12/2024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3/12/2024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3/12/2024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3/12/2024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3/12/2024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3/12/2024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3/12/2024</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2.png"/><Relationship Id="rId4" Type="http://schemas.openxmlformats.org/officeDocument/2006/relationships/hyperlink" Target="https://arxiv.org/pdf/1906.02243.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icrosoft.com/en-us/research/uploads/prod/2020/03/Guidelines_summary_image@2x.png"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lang="en-US" dirty="0"/>
              <a:t>Jon Bell, </a:t>
            </a:r>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4</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AI systems impacts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30980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p:txBody>
          <a:bodyPr/>
          <a:lstStyle/>
          <a:p>
            <a:r>
              <a:rPr lang="en-US" dirty="0"/>
              <a:t>AI programs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36451" y="36458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351976" y="261147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14</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15</a:t>
            </a:fld>
            <a:endParaRPr/>
          </a:p>
        </p:txBody>
      </p:sp>
    </p:spTree>
    <p:extLst>
      <p:ext uri="{BB962C8B-B14F-4D97-AF65-F5344CB8AC3E}">
        <p14:creationId xmlns:p14="http://schemas.microsoft.com/office/powerpoint/2010/main" val="37637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5483-29FF-CEEE-0013-0FC9C366A1BD}"/>
              </a:ext>
            </a:extLst>
          </p:cNvPr>
          <p:cNvSpPr>
            <a:spLocks noGrp="1"/>
          </p:cNvSpPr>
          <p:nvPr>
            <p:ph type="title"/>
          </p:nvPr>
        </p:nvSpPr>
        <p:spPr/>
        <p:txBody>
          <a:bodyPr/>
          <a:lstStyle/>
          <a:p>
            <a:r>
              <a:rPr lang="en-US" dirty="0"/>
              <a:t>This is called </a:t>
            </a:r>
            <a:r>
              <a:rPr lang="en-US" i="1" dirty="0"/>
              <a:t>Value-Sensitive Design</a:t>
            </a:r>
          </a:p>
        </p:txBody>
      </p:sp>
      <p:sp>
        <p:nvSpPr>
          <p:cNvPr id="3" name="Content Placeholder 2">
            <a:extLst>
              <a:ext uri="{FF2B5EF4-FFF2-40B4-BE49-F238E27FC236}">
                <a16:creationId xmlns:a16="http://schemas.microsoft.com/office/drawing/2014/main" id="{334B5BEB-EEE8-B71B-19F2-1EA99261BF7D}"/>
              </a:ext>
            </a:extLst>
          </p:cNvPr>
          <p:cNvSpPr>
            <a:spLocks noGrp="1"/>
          </p:cNvSpPr>
          <p:nvPr>
            <p:ph idx="1"/>
          </p:nvPr>
        </p:nvSpPr>
        <p:spPr/>
        <p:txBody>
          <a:bodyPr/>
          <a:lstStyle/>
          <a:p>
            <a:r>
              <a:rPr lang="en-US" dirty="0"/>
              <a:t>An approach championed by some folks at the University of Washington</a:t>
            </a:r>
          </a:p>
          <a:p>
            <a:r>
              <a:rPr lang="en-US" dirty="0"/>
              <a:t>The next few slides are adapted from the ones at vsd.ccs.neu.edu (Thank you, Christo Wilson and your collaborators).</a:t>
            </a:r>
          </a:p>
          <a:p>
            <a:r>
              <a:rPr lang="en-US" dirty="0"/>
              <a:t>More resources linked on the module page.</a:t>
            </a:r>
          </a:p>
        </p:txBody>
      </p:sp>
      <p:sp>
        <p:nvSpPr>
          <p:cNvPr id="4" name="Slide Number Placeholder 3">
            <a:extLst>
              <a:ext uri="{FF2B5EF4-FFF2-40B4-BE49-F238E27FC236}">
                <a16:creationId xmlns:a16="http://schemas.microsoft.com/office/drawing/2014/main" id="{A7737D3E-FA19-6EBF-52ED-0A27919D0413}"/>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36461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hard choices 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74064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287054267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000000"/>
                </a:solidFill>
                <a:uFillTx/>
              </a:defRPr>
            </a:pPr>
            <a:r>
              <a:rPr>
                <a:solidFill>
                  <a:srgbClr val="0000FF"/>
                </a:solidFill>
                <a:uFill>
                  <a:solidFill>
                    <a:srgbClr val="0000FF"/>
                  </a:solidFill>
                </a:uFill>
                <a:hlinkClick r:id="rId3"/>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4"/>
          <a:stretch>
            <a:fillRect/>
          </a:stretch>
        </p:blipFill>
        <p:spPr>
          <a:xfrm>
            <a:off x="15417837" y="4275283"/>
            <a:ext cx="8472788" cy="6463217"/>
          </a:xfrm>
          <a:prstGeom prst="rect">
            <a:avLst/>
          </a:prstGeom>
          <a:ln w="12700">
            <a:miter lim="400000"/>
          </a:ln>
        </p:spPr>
      </p:pic>
    </p:spTree>
    <p:extLst>
      <p:ext uri="{BB962C8B-B14F-4D97-AF65-F5344CB8AC3E}">
        <p14:creationId xmlns:p14="http://schemas.microsoft.com/office/powerpoint/2010/main" val="19236194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extLst>
      <p:ext uri="{BB962C8B-B14F-4D97-AF65-F5344CB8AC3E}">
        <p14:creationId xmlns:p14="http://schemas.microsoft.com/office/powerpoint/2010/main" val="425898442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extLst>
      <p:ext uri="{BB962C8B-B14F-4D97-AF65-F5344CB8AC3E}">
        <p14:creationId xmlns:p14="http://schemas.microsoft.com/office/powerpoint/2010/main" val="12449288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extLst>
      <p:ext uri="{BB962C8B-B14F-4D97-AF65-F5344CB8AC3E}">
        <p14:creationId xmlns:p14="http://schemas.microsoft.com/office/powerpoint/2010/main" val="359387582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extLst>
      <p:ext uri="{BB962C8B-B14F-4D97-AF65-F5344CB8AC3E}">
        <p14:creationId xmlns:p14="http://schemas.microsoft.com/office/powerpoint/2010/main" val="40201689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Tree>
    <p:extLst>
      <p:ext uri="{BB962C8B-B14F-4D97-AF65-F5344CB8AC3E}">
        <p14:creationId xmlns:p14="http://schemas.microsoft.com/office/powerpoint/2010/main" val="243157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92F0-BD2E-FF03-FF6D-724F313EA620}"/>
              </a:ext>
            </a:extLst>
          </p:cNvPr>
          <p:cNvSpPr>
            <a:spLocks noGrp="1"/>
          </p:cNvSpPr>
          <p:nvPr>
            <p:ph type="title"/>
          </p:nvPr>
        </p:nvSpPr>
        <p:spPr/>
        <p:txBody>
          <a:bodyPr/>
          <a:lstStyle/>
          <a:p>
            <a:r>
              <a:rPr lang="en-US" dirty="0"/>
              <a:t>After this point are the old slides</a:t>
            </a:r>
          </a:p>
        </p:txBody>
      </p:sp>
      <p:sp>
        <p:nvSpPr>
          <p:cNvPr id="3" name="Content Placeholder 2">
            <a:extLst>
              <a:ext uri="{FF2B5EF4-FFF2-40B4-BE49-F238E27FC236}">
                <a16:creationId xmlns:a16="http://schemas.microsoft.com/office/drawing/2014/main" id="{10C764B3-30C7-61CB-FD86-B587C7791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84FADF-2BCB-69FF-2657-68A6FAB48D88}"/>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120421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1963</TotalTime>
  <Words>4104</Words>
  <Application>Microsoft Office PowerPoint</Application>
  <PresentationFormat>Custom</PresentationFormat>
  <Paragraphs>321</Paragraphs>
  <Slides>37</Slides>
  <Notes>28</Notes>
  <HiddenSlides>16</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Badly-engineered software can kill people</vt:lpstr>
      <vt:lpstr>Algorithmic sentencing can discriminate</vt:lpstr>
      <vt:lpstr>Algorithmic bias can discriminate</vt:lpstr>
      <vt:lpstr>UIs can discriminate against the differently-abled</vt:lpstr>
      <vt:lpstr>Software can help to evade regulation</vt:lpstr>
      <vt:lpstr>Bias is the Default</vt:lpstr>
      <vt:lpstr>Training AI systems impacts climate</vt:lpstr>
      <vt:lpstr>AI programs hallucinate</vt:lpstr>
      <vt:lpstr>Equity and Software</vt:lpstr>
      <vt:lpstr>Recognize inequities in your software</vt:lpstr>
      <vt:lpstr>More than don’t be evil</vt:lpstr>
      <vt:lpstr>An approach: consider human values in the design process.</vt:lpstr>
      <vt:lpstr>This is called Value-Sensitive Design</vt:lpstr>
      <vt:lpstr>Challenges: how to</vt:lpstr>
      <vt:lpstr>Technological Success takes a broader view</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How to write software for people that mitigates harm</vt:lpstr>
      <vt:lpstr>PowerPoint Presentation</vt:lpstr>
      <vt:lpstr>PowerPoint Presentation</vt:lpstr>
      <vt:lpstr>PowerPoint Presentation</vt:lpstr>
      <vt:lpstr>PowerPoint Presentation</vt:lpstr>
      <vt:lpstr>Where does this leave us?</vt:lpstr>
      <vt:lpstr>Review</vt:lpstr>
      <vt:lpstr>After this point are the old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12</cp:revision>
  <dcterms:modified xsi:type="dcterms:W3CDTF">2024-03-12T16:55:21Z</dcterms:modified>
</cp:coreProperties>
</file>